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93" r:id="rId4"/>
    <p:sldId id="292" r:id="rId5"/>
    <p:sldId id="277" r:id="rId6"/>
    <p:sldId id="257" r:id="rId7"/>
    <p:sldId id="278" r:id="rId8"/>
    <p:sldId id="291" r:id="rId9"/>
    <p:sldId id="276" r:id="rId10"/>
    <p:sldId id="285" r:id="rId11"/>
    <p:sldId id="287" r:id="rId12"/>
    <p:sldId id="286" r:id="rId13"/>
    <p:sldId id="290" r:id="rId14"/>
    <p:sldId id="263" r:id="rId15"/>
    <p:sldId id="296" r:id="rId16"/>
    <p:sldId id="262" r:id="rId17"/>
    <p:sldId id="261" r:id="rId18"/>
    <p:sldId id="258" r:id="rId19"/>
    <p:sldId id="259" r:id="rId20"/>
    <p:sldId id="268" r:id="rId21"/>
    <p:sldId id="280" r:id="rId22"/>
    <p:sldId id="281" r:id="rId23"/>
    <p:sldId id="282" r:id="rId24"/>
    <p:sldId id="288" r:id="rId25"/>
    <p:sldId id="289" r:id="rId26"/>
    <p:sldId id="294" r:id="rId27"/>
    <p:sldId id="283" r:id="rId28"/>
    <p:sldId id="295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E5965-5940-480B-A8EF-74509DCA6417}" type="datetimeFigureOut">
              <a:rPr lang="en-AU" smtClean="0"/>
              <a:t>30/11/2019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48BD6-71CE-45D8-A05A-AD0C31C8EE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1860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E5965-5940-480B-A8EF-74509DCA6417}" type="datetimeFigureOut">
              <a:rPr lang="en-AU" smtClean="0"/>
              <a:t>30/11/2019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48BD6-71CE-45D8-A05A-AD0C31C8EE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348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E5965-5940-480B-A8EF-74509DCA6417}" type="datetimeFigureOut">
              <a:rPr lang="en-AU" smtClean="0"/>
              <a:t>30/11/2019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48BD6-71CE-45D8-A05A-AD0C31C8EE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4290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E5965-5940-480B-A8EF-74509DCA6417}" type="datetimeFigureOut">
              <a:rPr lang="en-AU" smtClean="0"/>
              <a:t>30/11/2019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48BD6-71CE-45D8-A05A-AD0C31C8EE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2986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E5965-5940-480B-A8EF-74509DCA6417}" type="datetimeFigureOut">
              <a:rPr lang="en-AU" smtClean="0"/>
              <a:t>30/11/2019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48BD6-71CE-45D8-A05A-AD0C31C8EE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0567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E5965-5940-480B-A8EF-74509DCA6417}" type="datetimeFigureOut">
              <a:rPr lang="en-AU" smtClean="0"/>
              <a:t>30/11/2019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48BD6-71CE-45D8-A05A-AD0C31C8EE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85782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E5965-5940-480B-A8EF-74509DCA6417}" type="datetimeFigureOut">
              <a:rPr lang="en-AU" smtClean="0"/>
              <a:t>30/11/2019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48BD6-71CE-45D8-A05A-AD0C31C8EE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3419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E5965-5940-480B-A8EF-74509DCA6417}" type="datetimeFigureOut">
              <a:rPr lang="en-AU" smtClean="0"/>
              <a:t>30/11/2019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48BD6-71CE-45D8-A05A-AD0C31C8EE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2115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E5965-5940-480B-A8EF-74509DCA6417}" type="datetimeFigureOut">
              <a:rPr lang="en-AU" smtClean="0"/>
              <a:t>30/11/2019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48BD6-71CE-45D8-A05A-AD0C31C8EE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5395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E5965-5940-480B-A8EF-74509DCA6417}" type="datetimeFigureOut">
              <a:rPr lang="en-AU" smtClean="0"/>
              <a:t>30/11/2019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48BD6-71CE-45D8-A05A-AD0C31C8EE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44800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E5965-5940-480B-A8EF-74509DCA6417}" type="datetimeFigureOut">
              <a:rPr lang="en-AU" smtClean="0"/>
              <a:t>30/11/2019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48BD6-71CE-45D8-A05A-AD0C31C8EE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4437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0E5965-5940-480B-A8EF-74509DCA6417}" type="datetimeFigureOut">
              <a:rPr lang="en-AU" smtClean="0"/>
              <a:t>30/11/2019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148BD6-71CE-45D8-A05A-AD0C31C8EE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75066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47404"/>
            <a:ext cx="9149556" cy="466191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11560" y="335558"/>
            <a:ext cx="77768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2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The </a:t>
            </a:r>
            <a:r>
              <a:rPr lang="en-AU" sz="3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conflict  of  Aboriginal  Cultural  sites  and  </a:t>
            </a:r>
            <a:r>
              <a:rPr lang="en-AU" sz="32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rock </a:t>
            </a:r>
            <a:r>
              <a:rPr lang="en-AU" sz="3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climbing  in  Gariwerd</a:t>
            </a:r>
          </a:p>
        </p:txBody>
      </p:sp>
      <p:sp>
        <p:nvSpPr>
          <p:cNvPr id="7" name="Rectangle 6"/>
          <p:cNvSpPr/>
          <p:nvPr/>
        </p:nvSpPr>
        <p:spPr>
          <a:xfrm>
            <a:off x="7596336" y="6453336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R.G. </a:t>
            </a:r>
            <a:r>
              <a:rPr lang="en-AU" sz="1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Gunn   2019</a:t>
            </a:r>
            <a:endParaRPr lang="en-AU" sz="14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49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50" r="6360"/>
          <a:stretch/>
        </p:blipFill>
        <p:spPr>
          <a:xfrm>
            <a:off x="34524" y="0"/>
            <a:ext cx="756971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729600" y="404664"/>
            <a:ext cx="13789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Wall flaking  </a:t>
            </a:r>
          </a:p>
          <a:p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–  quarrying</a:t>
            </a:r>
            <a:endParaRPr lang="en-A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241" y="4293096"/>
            <a:ext cx="2005584" cy="2481072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18735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08" y="44624"/>
            <a:ext cx="9158008" cy="418651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437" y="3645024"/>
            <a:ext cx="4445555" cy="3142466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683568" y="4521894"/>
            <a:ext cx="38974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Flaking  mostly  along  ledges</a:t>
            </a:r>
          </a:p>
          <a:p>
            <a:endParaRPr lang="en-AU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  but  also  on  inconspicuous  corners</a:t>
            </a:r>
            <a:endParaRPr lang="en-A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403648" y="980728"/>
            <a:ext cx="0" cy="288032"/>
          </a:xfrm>
          <a:prstGeom prst="straightConnector1">
            <a:avLst/>
          </a:prstGeom>
          <a:ln w="28575">
            <a:solidFill>
              <a:srgbClr val="FFFF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2123728" y="1087993"/>
            <a:ext cx="0" cy="288032"/>
          </a:xfrm>
          <a:prstGeom prst="straightConnector1">
            <a:avLst/>
          </a:prstGeom>
          <a:ln w="28575">
            <a:solidFill>
              <a:srgbClr val="FFFF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5940152" y="1984482"/>
            <a:ext cx="0" cy="288032"/>
          </a:xfrm>
          <a:prstGeom prst="straightConnector1">
            <a:avLst/>
          </a:prstGeom>
          <a:ln w="28575">
            <a:solidFill>
              <a:srgbClr val="FFFF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4355976" y="1528425"/>
            <a:ext cx="0" cy="288032"/>
          </a:xfrm>
          <a:prstGeom prst="straightConnector1">
            <a:avLst/>
          </a:prstGeom>
          <a:ln w="28575">
            <a:solidFill>
              <a:srgbClr val="FFFF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296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37435"/>
            <a:ext cx="5919592" cy="393341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590099"/>
            <a:ext cx="4189112" cy="315126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4" y="5284692"/>
            <a:ext cx="35884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Floor deposits</a:t>
            </a:r>
          </a:p>
          <a:p>
            <a:endParaRPr lang="en-A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Even shallow deposits may contain</a:t>
            </a:r>
          </a:p>
          <a:p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valuable archaeological information </a:t>
            </a:r>
            <a:endParaRPr lang="en-A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5735" y="6093296"/>
            <a:ext cx="72929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Some  rock  shelters  have  been  culturally  modified  (Delannoy et al. 2018).</a:t>
            </a:r>
          </a:p>
          <a:p>
            <a:pPr algn="ctr"/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Such  studies  have  yet  to  be  undertaken  within  Gariwerd.</a:t>
            </a:r>
            <a:endParaRPr lang="en-A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4624"/>
            <a:ext cx="7090381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97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27952" y="2708920"/>
            <a:ext cx="7776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MANAGEMENT  PROBLEMS</a:t>
            </a:r>
            <a:endParaRPr lang="en-AU" sz="2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00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gramps\2019 Gulgurn Manya (20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56" y="88295"/>
            <a:ext cx="8100392" cy="6077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22716" y="6309320"/>
            <a:ext cx="3539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Matura MT Script Capitals"/>
              </a:rPr>
              <a:t>–</a:t>
            </a:r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this  is  not  the  preferred  option</a:t>
            </a:r>
            <a:endParaRPr lang="en-A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0278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9958"/>
            <a:ext cx="9144000" cy="585808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869160"/>
            <a:ext cx="2424277" cy="1913768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88423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188640"/>
            <a:ext cx="871296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The escalation of bolting has occurred despite </a:t>
            </a:r>
            <a:endParaRPr lang="en-AU" sz="28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endParaRPr lang="en-AU" sz="28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marL="571500" indent="-571500">
              <a:buAutoNum type="romanLcParenBoth"/>
            </a:pPr>
            <a:r>
              <a:rPr lang="en-AU" sz="2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signage </a:t>
            </a:r>
            <a:r>
              <a:rPr lang="en-AU" sz="2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informing the public of the presence of Aboriginal cultural sites and requesting climbers refrain from graffiti and </a:t>
            </a:r>
            <a:r>
              <a:rPr lang="en-AU" sz="2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bolting;</a:t>
            </a:r>
          </a:p>
          <a:p>
            <a:pPr marL="571500" indent="-571500">
              <a:buAutoNum type="romanLcParenBoth"/>
            </a:pPr>
            <a:endParaRPr lang="en-AU" sz="28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marL="571500" indent="-571500">
              <a:buAutoNum type="romanLcParenBoth"/>
            </a:pPr>
            <a:r>
              <a:rPr lang="en-AU" sz="2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‘The Crag</a:t>
            </a:r>
            <a:r>
              <a:rPr lang="en-AU" sz="2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’, </a:t>
            </a:r>
            <a:r>
              <a:rPr lang="en-AU" sz="2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a  </a:t>
            </a:r>
            <a:r>
              <a:rPr lang="en-AU" sz="2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widely-used  online  climbers  platform,  highlights  the  Aboriginal  </a:t>
            </a:r>
            <a:r>
              <a:rPr lang="en-AU" sz="2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cultural </a:t>
            </a:r>
            <a:r>
              <a:rPr lang="en-AU" sz="2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values  </a:t>
            </a:r>
            <a:r>
              <a:rPr lang="en-AU" sz="2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of the </a:t>
            </a:r>
            <a:r>
              <a:rPr lang="en-AU" sz="2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Red  Rock  Reserve  and  requests  that  climbers  </a:t>
            </a:r>
            <a:r>
              <a:rPr lang="en-AU" sz="2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refrain </a:t>
            </a:r>
            <a:r>
              <a:rPr lang="en-AU" sz="2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from  all  bolting,  </a:t>
            </a:r>
            <a:r>
              <a:rPr lang="en-AU" sz="2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and </a:t>
            </a:r>
            <a:r>
              <a:rPr lang="en-AU" sz="2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also </a:t>
            </a:r>
            <a:r>
              <a:rPr lang="en-AU" sz="2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from </a:t>
            </a:r>
            <a:r>
              <a:rPr lang="en-AU" sz="2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camping  and  bouldering  in  the  </a:t>
            </a:r>
            <a:r>
              <a:rPr lang="en-AU" sz="2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‘camping cave’. </a:t>
            </a:r>
            <a:endParaRPr lang="en-AU" sz="2800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endParaRPr lang="en-AU" sz="28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en-AU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The </a:t>
            </a:r>
            <a:r>
              <a:rPr lang="en-AU" sz="2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‘camping cave</a:t>
            </a:r>
            <a:r>
              <a:rPr lang="en-AU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’  referred  to  is  the  </a:t>
            </a:r>
          </a:p>
          <a:p>
            <a:pPr algn="ctr"/>
            <a:r>
              <a:rPr lang="en-AU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Aboriginal  art  and  quarry  </a:t>
            </a:r>
            <a:r>
              <a:rPr lang="en-AU" sz="2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site LL-01 </a:t>
            </a:r>
            <a:r>
              <a:rPr lang="en-AU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(</a:t>
            </a:r>
            <a:r>
              <a:rPr lang="en-AU" sz="2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VAHR 7323-003).</a:t>
            </a:r>
          </a:p>
        </p:txBody>
      </p:sp>
    </p:spTree>
    <p:extLst>
      <p:ext uri="{BB962C8B-B14F-4D97-AF65-F5344CB8AC3E}">
        <p14:creationId xmlns:p14="http://schemas.microsoft.com/office/powerpoint/2010/main" val="289388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9060" y="5173"/>
            <a:ext cx="455494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335" y="116632"/>
            <a:ext cx="5459777" cy="3639851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51520" y="4941168"/>
            <a:ext cx="34519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Established  climb  (with bolts)</a:t>
            </a:r>
          </a:p>
          <a:p>
            <a:r>
              <a:rPr lang="en-AU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noticed in </a:t>
            </a:r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2015 -</a:t>
            </a:r>
          </a:p>
          <a:p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less  than  1m  from  faint  rock art.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79712" y="3479484"/>
            <a:ext cx="11637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b="1" dirty="0" smtClean="0">
                <a:solidFill>
                  <a:schemeClr val="bg1"/>
                </a:solidFill>
              </a:rPr>
              <a:t>Dstretch_yrd10</a:t>
            </a:r>
            <a:endParaRPr lang="en-AU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36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" y="44624"/>
            <a:ext cx="8093909" cy="49685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56426" y="1242873"/>
            <a:ext cx="2752078" cy="5582815"/>
          </a:xfrm>
          <a:prstGeom prst="rect">
            <a:avLst/>
          </a:prstGeom>
          <a:ln>
            <a:solidFill>
              <a:srgbClr val="FFFF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433773" y="5445224"/>
            <a:ext cx="55063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Bolt  holes  within  the  BR-04 shelter  made  in  2017 -</a:t>
            </a:r>
          </a:p>
          <a:p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the  climb  is  within  1m  of  clearly  visible  hand  stencil</a:t>
            </a:r>
            <a:endParaRPr lang="en-A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95936" y="3212976"/>
            <a:ext cx="385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solidFill>
                  <a:srgbClr val="FFFF00"/>
                </a:solidFill>
                <a:latin typeface="Century Gothic" panose="020B0502020202020204" pitchFamily="34" charset="0"/>
              </a:rPr>
              <a:t>O</a:t>
            </a:r>
            <a:endParaRPr lang="en-AU" dirty="0">
              <a:solidFill>
                <a:srgbClr val="FFFF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12" y="3799550"/>
            <a:ext cx="1556776" cy="1429650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76677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2394754"/>
            <a:ext cx="324492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GARIWERD  ROCK  ART  REGION</a:t>
            </a:r>
          </a:p>
          <a:p>
            <a:endParaRPr lang="en-AU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endParaRPr lang="en-A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A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Rock  art  within  these  places </a:t>
            </a:r>
          </a:p>
          <a:p>
            <a:r>
              <a:rPr lang="en-A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is  linked  through  a  common  </a:t>
            </a:r>
          </a:p>
          <a:p>
            <a:r>
              <a:rPr lang="en-A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art  style  or  mythology</a:t>
            </a:r>
            <a:endParaRPr lang="en-A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7453"/>
            <a:ext cx="5761808" cy="682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68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60648"/>
            <a:ext cx="9144000" cy="54905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504" y="5877272"/>
            <a:ext cx="7995843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Camping  in  rock  shelters</a:t>
            </a:r>
          </a:p>
          <a:p>
            <a:endParaRPr lang="en-AU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r>
              <a:rPr lang="en-AU" sz="1600" b="1" dirty="0" smtClean="0">
                <a:solidFill>
                  <a:srgbClr val="FFFF00"/>
                </a:solidFill>
              </a:rPr>
              <a:t>A</a:t>
            </a:r>
            <a:r>
              <a:rPr lang="en-AU" sz="16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: disturbed  floor  deposits     </a:t>
            </a:r>
            <a:r>
              <a:rPr lang="en-AU" sz="1600" b="1" dirty="0" smtClean="0">
                <a:solidFill>
                  <a:srgbClr val="FFFF00"/>
                </a:solidFill>
              </a:rPr>
              <a:t>B</a:t>
            </a:r>
            <a:r>
              <a:rPr lang="en-AU" sz="16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: increased  raised  dust     </a:t>
            </a:r>
            <a:r>
              <a:rPr lang="en-AU" sz="1600" b="1" dirty="0" smtClean="0">
                <a:solidFill>
                  <a:srgbClr val="FFFF00"/>
                </a:solidFill>
              </a:rPr>
              <a:t>C</a:t>
            </a:r>
            <a:r>
              <a:rPr lang="en-AU" sz="16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: fires, charcoal and wood removal</a:t>
            </a:r>
            <a:endParaRPr lang="en-AU" sz="16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26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6008"/>
            <a:ext cx="5760720" cy="653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85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638032" cy="573633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251719"/>
            <a:ext cx="3816424" cy="2572991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27871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4624"/>
            <a:ext cx="5563882" cy="674731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5536" y="2276872"/>
            <a:ext cx="12840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Broken </a:t>
            </a:r>
          </a:p>
          <a:p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rock ledges</a:t>
            </a:r>
            <a:endParaRPr lang="en-A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50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" y="178308"/>
            <a:ext cx="9003792" cy="65013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76256" y="6093296"/>
            <a:ext cx="1885196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AU" b="1" dirty="0" smtClean="0">
                <a:solidFill>
                  <a:schemeClr val="bg1"/>
                </a:solidFill>
              </a:rPr>
              <a:t>VICTORIA  RANGE</a:t>
            </a:r>
            <a:endParaRPr lang="en-A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07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2531"/>
            <a:ext cx="9144000" cy="643293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16216" y="5661248"/>
            <a:ext cx="2588657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AU" b="1" dirty="0" smtClean="0">
                <a:solidFill>
                  <a:schemeClr val="bg1"/>
                </a:solidFill>
              </a:rPr>
              <a:t>Wall Flaking = quarry site</a:t>
            </a:r>
            <a:endParaRPr lang="en-A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44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55418" y="620688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2400" i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Graffiti </a:t>
            </a:r>
            <a:r>
              <a:rPr lang="en-AU" sz="2400" i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are  markings  done  on</a:t>
            </a:r>
          </a:p>
          <a:p>
            <a:endParaRPr lang="en-AU" sz="2400" i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r>
              <a:rPr lang="en-AU" sz="2400" i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private  or </a:t>
            </a:r>
            <a:r>
              <a:rPr lang="en-AU" sz="2400" i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government </a:t>
            </a:r>
            <a:r>
              <a:rPr lang="en-AU" sz="2400" i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property  </a:t>
            </a:r>
          </a:p>
          <a:p>
            <a:endParaRPr lang="en-AU" sz="2400" i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r>
              <a:rPr lang="en-AU" sz="2400" i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without  formal  or  tacit </a:t>
            </a:r>
            <a:r>
              <a:rPr lang="en-AU" sz="2400" i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consent </a:t>
            </a:r>
            <a:r>
              <a:rPr lang="en-AU" sz="2400" i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</a:p>
          <a:p>
            <a:endParaRPr lang="en-AU" sz="2400" i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r>
              <a:rPr lang="en-AU" sz="2400" i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and</a:t>
            </a:r>
            <a:r>
              <a:rPr lang="en-AU" sz="2400" i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, </a:t>
            </a:r>
            <a:r>
              <a:rPr lang="en-AU" sz="2400" i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hence</a:t>
            </a:r>
            <a:r>
              <a:rPr lang="en-AU" sz="2400" i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, </a:t>
            </a:r>
            <a:r>
              <a:rPr lang="en-AU" sz="2400" i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not  endorsed  by  the </a:t>
            </a:r>
          </a:p>
          <a:p>
            <a:endParaRPr lang="en-AU" sz="2400" i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r>
              <a:rPr lang="en-AU" sz="2400" i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broader  society</a:t>
            </a:r>
          </a:p>
          <a:p>
            <a:r>
              <a:rPr lang="en-AU" sz="2400" i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                                </a:t>
            </a:r>
            <a:r>
              <a:rPr lang="en-AU" sz="1600" i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(cf. Keegan 2014:4-5). </a:t>
            </a:r>
            <a:endParaRPr lang="en-AU" sz="1600" i="1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endParaRPr lang="en-AU" sz="2400" i="1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endParaRPr lang="en-AU" sz="2400" i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r>
              <a:rPr lang="en-AU" sz="2400" dirty="0" smtClean="0">
                <a:solidFill>
                  <a:srgbClr val="FF9966"/>
                </a:solidFill>
              </a:rPr>
              <a:t>Chalking  is  graffiti  </a:t>
            </a:r>
          </a:p>
          <a:p>
            <a:r>
              <a:rPr lang="en-AU" sz="2400" dirty="0" smtClean="0">
                <a:solidFill>
                  <a:srgbClr val="FF9966"/>
                </a:solidFill>
              </a:rPr>
              <a:t>and  hence  an  offense  under  the  </a:t>
            </a:r>
          </a:p>
          <a:p>
            <a:r>
              <a:rPr lang="en-AU" sz="2400" i="1" dirty="0" smtClean="0">
                <a:solidFill>
                  <a:srgbClr val="FF9966"/>
                </a:solidFill>
              </a:rPr>
              <a:t>Aboriginal  </a:t>
            </a:r>
            <a:r>
              <a:rPr lang="en-AU" sz="2400" i="1" dirty="0">
                <a:solidFill>
                  <a:srgbClr val="FF9966"/>
                </a:solidFill>
              </a:rPr>
              <a:t>Heritage  Act  2006</a:t>
            </a:r>
            <a:endParaRPr lang="en-AU" sz="24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86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6971649"/>
              </p:ext>
            </p:extLst>
          </p:nvPr>
        </p:nvGraphicFramePr>
        <p:xfrm>
          <a:off x="3745523" y="663912"/>
          <a:ext cx="5146957" cy="593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/>
                <a:gridCol w="898957"/>
                <a:gridCol w="1368000"/>
                <a:gridCol w="1872000"/>
              </a:tblGrid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SITE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0" dirty="0" smtClean="0"/>
                        <a:t>chalk</a:t>
                      </a:r>
                      <a:endParaRPr lang="en-A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0" dirty="0" smtClean="0"/>
                        <a:t>breakage</a:t>
                      </a:r>
                      <a:endParaRPr lang="en-A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0" dirty="0" smtClean="0"/>
                        <a:t>Disturbed deposit</a:t>
                      </a:r>
                      <a:endParaRPr lang="en-A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FR-01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x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x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FR-02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FR-03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FR-04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x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PT-01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err="1" smtClean="0"/>
                        <a:t>Ngam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BC-01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GC-01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GC-03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x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x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BAR-02a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x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x</a:t>
                      </a:r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BAR-02b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x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x</a:t>
                      </a:r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PLAN a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x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PLAN b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x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x</a:t>
                      </a:r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PLAN c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BELL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65070" y="908720"/>
            <a:ext cx="325480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Assessment  of  art  sites </a:t>
            </a:r>
          </a:p>
          <a:p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within  Special  Protection  Areas</a:t>
            </a:r>
          </a:p>
          <a:p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to  date:</a:t>
            </a:r>
          </a:p>
          <a:p>
            <a:endParaRPr lang="en-A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r>
              <a:rPr lang="en-AU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Damage  attributed  to  climbing</a:t>
            </a:r>
            <a:endParaRPr lang="en-AU" b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65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Vic GARIWERD\0 Gariwerds Views\From Reids Lkout\2019 LaTrobe (5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6" y="116632"/>
            <a:ext cx="8820472" cy="661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85250" y="4653136"/>
            <a:ext cx="22649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3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THANK  YOU</a:t>
            </a:r>
            <a:endParaRPr lang="en-AU" sz="32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658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87624" y="1740872"/>
            <a:ext cx="68407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>
                <a:solidFill>
                  <a:srgbClr val="FF9966"/>
                </a:solidFill>
              </a:rPr>
              <a:t>“All </a:t>
            </a:r>
            <a:r>
              <a:rPr lang="en-AU" sz="2400" dirty="0" smtClean="0">
                <a:solidFill>
                  <a:srgbClr val="FF9966"/>
                </a:solidFill>
              </a:rPr>
              <a:t> Aboriginal  </a:t>
            </a:r>
            <a:r>
              <a:rPr lang="en-AU" sz="2400" dirty="0">
                <a:solidFill>
                  <a:srgbClr val="FF9966"/>
                </a:solidFill>
              </a:rPr>
              <a:t>cultural </a:t>
            </a:r>
            <a:r>
              <a:rPr lang="en-AU" sz="2400" dirty="0" smtClean="0">
                <a:solidFill>
                  <a:srgbClr val="FF9966"/>
                </a:solidFill>
              </a:rPr>
              <a:t> heritage  is  </a:t>
            </a:r>
            <a:r>
              <a:rPr lang="en-AU" sz="2400" dirty="0">
                <a:solidFill>
                  <a:srgbClr val="FF9966"/>
                </a:solidFill>
              </a:rPr>
              <a:t>protected </a:t>
            </a:r>
            <a:r>
              <a:rPr lang="en-AU" sz="2400" dirty="0" smtClean="0">
                <a:solidFill>
                  <a:srgbClr val="FF9966"/>
                </a:solidFill>
              </a:rPr>
              <a:t> under </a:t>
            </a:r>
            <a:r>
              <a:rPr lang="en-AU" sz="2400" dirty="0">
                <a:solidFill>
                  <a:srgbClr val="FF9966"/>
                </a:solidFill>
              </a:rPr>
              <a:t>the </a:t>
            </a:r>
            <a:r>
              <a:rPr lang="en-AU" sz="2400" dirty="0" smtClean="0">
                <a:solidFill>
                  <a:srgbClr val="FF9966"/>
                </a:solidFill>
              </a:rPr>
              <a:t> </a:t>
            </a:r>
            <a:r>
              <a:rPr lang="en-AU" sz="2400" i="1" dirty="0" smtClean="0">
                <a:solidFill>
                  <a:srgbClr val="FF9966"/>
                </a:solidFill>
              </a:rPr>
              <a:t>Aboriginal  Heritage  Act  2006</a:t>
            </a:r>
            <a:r>
              <a:rPr lang="en-AU" sz="2400" dirty="0">
                <a:solidFill>
                  <a:srgbClr val="FF9966"/>
                </a:solidFill>
              </a:rPr>
              <a:t>. </a:t>
            </a:r>
            <a:endParaRPr lang="en-AU" sz="2400" dirty="0" smtClean="0">
              <a:solidFill>
                <a:srgbClr val="FF9966"/>
              </a:solidFill>
            </a:endParaRPr>
          </a:p>
          <a:p>
            <a:endParaRPr lang="en-AU" sz="24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r>
              <a:rPr lang="en-AU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A  </a:t>
            </a:r>
            <a:r>
              <a:rPr lang="en-AU" sz="2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‘</a:t>
            </a:r>
            <a:r>
              <a:rPr lang="en-AU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high  impact  </a:t>
            </a:r>
            <a:r>
              <a:rPr lang="en-AU" sz="2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activity</a:t>
            </a:r>
            <a:r>
              <a:rPr lang="en-AU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’,  as  </a:t>
            </a:r>
            <a:r>
              <a:rPr lang="en-AU" sz="2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defined </a:t>
            </a:r>
            <a:r>
              <a:rPr lang="en-AU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in  </a:t>
            </a:r>
            <a:r>
              <a:rPr lang="en-AU" sz="2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the Aboriginal </a:t>
            </a:r>
            <a:r>
              <a:rPr lang="en-AU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Heritage  Regulations  </a:t>
            </a:r>
            <a:r>
              <a:rPr lang="en-AU" sz="2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2018, </a:t>
            </a:r>
            <a:r>
              <a:rPr lang="en-AU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within  </a:t>
            </a:r>
            <a:r>
              <a:rPr lang="en-AU" sz="2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an </a:t>
            </a:r>
            <a:r>
              <a:rPr lang="en-AU" sz="2400" dirty="0">
                <a:solidFill>
                  <a:srgbClr val="FF9966"/>
                </a:solidFill>
              </a:rPr>
              <a:t>‘area </a:t>
            </a:r>
            <a:r>
              <a:rPr lang="en-AU" sz="2400" dirty="0" smtClean="0">
                <a:solidFill>
                  <a:srgbClr val="FF9966"/>
                </a:solidFill>
              </a:rPr>
              <a:t> of  cultural  </a:t>
            </a:r>
            <a:r>
              <a:rPr lang="en-AU" sz="2400" dirty="0">
                <a:solidFill>
                  <a:srgbClr val="FF9966"/>
                </a:solidFill>
              </a:rPr>
              <a:t>heritage </a:t>
            </a:r>
            <a:r>
              <a:rPr lang="en-AU" sz="2400" dirty="0" smtClean="0">
                <a:solidFill>
                  <a:srgbClr val="FF9966"/>
                </a:solidFill>
              </a:rPr>
              <a:t> sensitivity</a:t>
            </a:r>
            <a:r>
              <a:rPr lang="en-AU" sz="2400" dirty="0">
                <a:solidFill>
                  <a:srgbClr val="FF9966"/>
                </a:solidFill>
              </a:rPr>
              <a:t>’ </a:t>
            </a:r>
            <a:endParaRPr lang="en-AU" sz="2400" dirty="0" smtClean="0">
              <a:solidFill>
                <a:srgbClr val="FF9966"/>
              </a:solidFill>
            </a:endParaRPr>
          </a:p>
          <a:p>
            <a:r>
              <a:rPr lang="en-AU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requires  an  approved  cultural  heritage </a:t>
            </a:r>
            <a:r>
              <a:rPr lang="en-AU" sz="2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management </a:t>
            </a:r>
            <a:r>
              <a:rPr lang="en-AU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plan  prior  to  </a:t>
            </a:r>
            <a:r>
              <a:rPr lang="en-AU" sz="2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the </a:t>
            </a:r>
            <a:r>
              <a:rPr lang="en-AU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commencement  </a:t>
            </a:r>
            <a:r>
              <a:rPr lang="en-AU" sz="2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of works.”</a:t>
            </a:r>
          </a:p>
        </p:txBody>
      </p:sp>
    </p:spTree>
    <p:extLst>
      <p:ext uri="{BB962C8B-B14F-4D97-AF65-F5344CB8AC3E}">
        <p14:creationId xmlns:p14="http://schemas.microsoft.com/office/powerpoint/2010/main" val="427783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672" y="908720"/>
            <a:ext cx="6696824" cy="5768481"/>
          </a:xfrm>
          <a:prstGeom prst="rect">
            <a:avLst/>
          </a:prstGeom>
          <a:ln>
            <a:solidFill>
              <a:schemeClr val="tx2"/>
            </a:solidFill>
          </a:ln>
        </p:spPr>
      </p:pic>
      <p:cxnSp>
        <p:nvCxnSpPr>
          <p:cNvPr id="4" name="Straight Arrow Connector 3"/>
          <p:cNvCxnSpPr/>
          <p:nvPr/>
        </p:nvCxnSpPr>
        <p:spPr>
          <a:xfrm>
            <a:off x="5292080" y="4437112"/>
            <a:ext cx="1224136" cy="360040"/>
          </a:xfrm>
          <a:prstGeom prst="straightConnector1">
            <a:avLst/>
          </a:prstGeom>
          <a:ln w="28575">
            <a:solidFill>
              <a:srgbClr val="FFFF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6660232" y="4653136"/>
            <a:ext cx="288032" cy="72008"/>
          </a:xfrm>
          <a:prstGeom prst="straightConnector1">
            <a:avLst/>
          </a:prstGeom>
          <a:ln w="28575">
            <a:solidFill>
              <a:srgbClr val="FFFF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5292080" y="3792960"/>
            <a:ext cx="0" cy="644152"/>
          </a:xfrm>
          <a:prstGeom prst="straightConnector1">
            <a:avLst/>
          </a:prstGeom>
          <a:ln w="28575">
            <a:solidFill>
              <a:srgbClr val="FFFF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51520" y="404664"/>
            <a:ext cx="20088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Rock  shelter  sites:</a:t>
            </a:r>
          </a:p>
          <a:p>
            <a:r>
              <a:rPr lang="en-AU" sz="1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Archaeological  </a:t>
            </a:r>
          </a:p>
          <a:p>
            <a:r>
              <a:rPr lang="en-AU" sz="1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and</a:t>
            </a:r>
          </a:p>
          <a:p>
            <a:r>
              <a:rPr lang="en-AU" sz="1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Aboriginal</a:t>
            </a:r>
            <a:endParaRPr lang="en-AU" sz="14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71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340768"/>
            <a:ext cx="8208912" cy="452431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endParaRPr lang="en-AU" sz="32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en-AU" sz="3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MANAGEMENT  PROBLEM</a:t>
            </a:r>
          </a:p>
          <a:p>
            <a:pPr algn="ctr"/>
            <a:endParaRPr lang="en-AU" sz="32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en-AU" sz="3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Due  to  age  and  weathering  the  rock  art  </a:t>
            </a:r>
          </a:p>
          <a:p>
            <a:pPr algn="ctr"/>
            <a:r>
              <a:rPr lang="en-AU" sz="3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in  Gariwerd  is,  in  many  instances,  </a:t>
            </a:r>
          </a:p>
          <a:p>
            <a:pPr algn="ctr"/>
            <a:r>
              <a:rPr lang="en-AU" sz="3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now  very  difficult  to  see  or  recognise</a:t>
            </a:r>
          </a:p>
          <a:p>
            <a:pPr algn="ctr"/>
            <a:endParaRPr lang="en-AU" sz="32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en-AU" sz="3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= much  damage  is  inadvertent</a:t>
            </a:r>
          </a:p>
          <a:p>
            <a:pPr algn="ctr"/>
            <a:endParaRPr lang="en-AU" sz="32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33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491" y="1988840"/>
            <a:ext cx="2461997" cy="37429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3280"/>
            <a:ext cx="4844128" cy="32137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072" y="3459823"/>
            <a:ext cx="4844128" cy="3213711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4139952" y="4061538"/>
            <a:ext cx="3168352" cy="864000"/>
          </a:xfrm>
          <a:prstGeom prst="straightConnector1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51520" y="2987660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solidFill>
                  <a:schemeClr val="bg1"/>
                </a:solidFill>
              </a:rPr>
              <a:t>Flash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8072" y="6309320"/>
            <a:ext cx="1731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solidFill>
                  <a:schemeClr val="bg1"/>
                </a:solidFill>
              </a:rPr>
              <a:t>Dstretch_crgb10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2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798613"/>
            <a:ext cx="7920880" cy="59427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8876" y="332656"/>
            <a:ext cx="3254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…can  be  mistaken  for  graffiti…</a:t>
            </a:r>
            <a:endParaRPr lang="en-A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02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798612"/>
            <a:ext cx="7920880" cy="5942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55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04" y="1412776"/>
            <a:ext cx="8871480" cy="5400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8508" y="980728"/>
            <a:ext cx="2201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Abrading + scratching</a:t>
            </a:r>
            <a:endParaRPr lang="en-A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5445224"/>
            <a:ext cx="795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 smtClean="0">
                <a:solidFill>
                  <a:srgbClr val="FFFF00"/>
                </a:solidFill>
              </a:rPr>
              <a:t>Scratched</a:t>
            </a:r>
          </a:p>
          <a:p>
            <a:r>
              <a:rPr lang="en-AU" sz="1200" dirty="0" smtClean="0">
                <a:solidFill>
                  <a:srgbClr val="FFFF00"/>
                </a:solidFill>
              </a:rPr>
              <a:t>outline</a:t>
            </a:r>
            <a:endParaRPr lang="en-AU" sz="1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60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8D9C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1094</TotalTime>
  <Words>448</Words>
  <Application>Microsoft Office PowerPoint</Application>
  <PresentationFormat>On-screen Show (4:3)</PresentationFormat>
  <Paragraphs>117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</dc:creator>
  <cp:lastModifiedBy>ben</cp:lastModifiedBy>
  <cp:revision>49</cp:revision>
  <dcterms:created xsi:type="dcterms:W3CDTF">2019-07-10T05:11:28Z</dcterms:created>
  <dcterms:modified xsi:type="dcterms:W3CDTF">2019-11-30T05:03:15Z</dcterms:modified>
</cp:coreProperties>
</file>