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5" r:id="rId2"/>
    <p:sldId id="286" r:id="rId3"/>
    <p:sldId id="270" r:id="rId4"/>
    <p:sldId id="276" r:id="rId5"/>
    <p:sldId id="271" r:id="rId6"/>
    <p:sldId id="287" r:id="rId7"/>
    <p:sldId id="259" r:id="rId8"/>
    <p:sldId id="289" r:id="rId9"/>
    <p:sldId id="297" r:id="rId10"/>
    <p:sldId id="257" r:id="rId11"/>
    <p:sldId id="277" r:id="rId12"/>
    <p:sldId id="279" r:id="rId13"/>
    <p:sldId id="281" r:id="rId14"/>
    <p:sldId id="290" r:id="rId15"/>
    <p:sldId id="291" r:id="rId16"/>
    <p:sldId id="267" r:id="rId17"/>
    <p:sldId id="292" r:id="rId18"/>
    <p:sldId id="256" r:id="rId19"/>
    <p:sldId id="272" r:id="rId20"/>
    <p:sldId id="293" r:id="rId21"/>
    <p:sldId id="268" r:id="rId22"/>
    <p:sldId id="294" r:id="rId23"/>
    <p:sldId id="295" r:id="rId24"/>
    <p:sldId id="280" r:id="rId25"/>
    <p:sldId id="296" r:id="rId26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1" autoAdjust="0"/>
    <p:restoredTop sz="94660"/>
  </p:normalViewPr>
  <p:slideViewPr>
    <p:cSldViewPr snapToGrid="0">
      <p:cViewPr>
        <p:scale>
          <a:sx n="110" d="100"/>
          <a:sy n="110" d="100"/>
        </p:scale>
        <p:origin x="648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32" Type="http://schemas.microsoft.com/office/2015/10/relationships/revisionInfo" Target="revisionInfo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F4A61C-7D46-F643-AD30-9940D8C98C55}" type="datetimeFigureOut">
              <a:rPr lang="en-US" smtClean="0"/>
              <a:t>12/3/19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B7FE3-F028-B14E-8C89-33432B4955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46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2A927E-0CF6-475E-8840-2BE9F1B20B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FF29BC9-84B6-4BF3-B82F-81D13696F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7DAFB52-8231-4E87-B634-59766DA6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B5C2-284F-4699-940B-F3FB0260E6CC}" type="datetimeFigureOut">
              <a:rPr lang="en-AU" smtClean="0"/>
              <a:t>20/11/19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E244B25-5C58-4C86-B1BB-26C348264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B7C310F-12DD-4861-8FFE-B31D38163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648E7-17B2-4F91-B3D1-502AB5AB5F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1422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F8EE2A-625C-4A2F-BD0B-4A4D89417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3756FC9-E187-4CE5-9153-B273C842BD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AFB60CF-6136-4262-802F-938CD60B2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B5C2-284F-4699-940B-F3FB0260E6CC}" type="datetimeFigureOut">
              <a:rPr lang="en-AU" smtClean="0"/>
              <a:t>20/11/19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6F52805-9399-41C3-A8EF-3E2B785BC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EA7097A-D4E4-4915-A1D7-BB219D9A2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648E7-17B2-4F91-B3D1-502AB5AB5F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6384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E27B4BE-9192-42BA-B620-57D872B6E4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EB2E499-4AD7-4550-BA72-A7BAFDFDF7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8E9F1F4-C4E9-41FE-8D0E-59F440472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B5C2-284F-4699-940B-F3FB0260E6CC}" type="datetimeFigureOut">
              <a:rPr lang="en-AU" smtClean="0"/>
              <a:t>20/11/19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582A7E2-EA88-45E4-9F58-1193AEA89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C1A8427-B1DF-4EFF-8812-D12E70343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648E7-17B2-4F91-B3D1-502AB5AB5F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7624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A62F5F2-F5D0-40EC-AFD9-6CFE07E01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D7FEC1-53BB-42D1-AE3E-0621045153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ED43E9-EF97-4EAC-B648-0951DF9D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B5C2-284F-4699-940B-F3FB0260E6CC}" type="datetimeFigureOut">
              <a:rPr lang="en-AU" smtClean="0"/>
              <a:t>20/11/19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078E7A5-3259-4F0D-9DE5-7863919C1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A33FFAF-C95C-42E1-9383-F0807F1E2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648E7-17B2-4F91-B3D1-502AB5AB5F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7269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023ED5-6CCA-467D-B715-6CF825063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575ABDC-6583-43CD-A35E-8FD732675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A41E08C-1033-421A-BEBA-961BF4F7C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B5C2-284F-4699-940B-F3FB0260E6CC}" type="datetimeFigureOut">
              <a:rPr lang="en-AU" smtClean="0"/>
              <a:t>20/11/19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3A9316-A51C-4F8C-ABB0-9DADBADB1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052AAC0-C813-46AE-8EDF-DFAE94DCD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648E7-17B2-4F91-B3D1-502AB5AB5F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971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341973-FC83-4C3F-8CE0-155794334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32A9FBB-D810-4FAE-A073-D338F79030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C81B7C1-E352-480A-B6A2-B785794226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D9A3F79-92AE-428C-BBEE-BFB336E84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B5C2-284F-4699-940B-F3FB0260E6CC}" type="datetimeFigureOut">
              <a:rPr lang="en-AU" smtClean="0"/>
              <a:t>20/11/19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A37A8FA-C10C-49EC-A14D-88A7E8D61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0B70044-5A7A-4565-B08E-8FF35D0F0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648E7-17B2-4F91-B3D1-502AB5AB5F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0868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01089B-5B5E-4319-A3D8-A1FA077C8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E1B9531-6029-4C5D-9AD5-0132E620B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E30F4C-CDE7-408E-8DF7-41D690C027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8562DDD-1FBE-4F28-A229-E60ACE6C1B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2B4ED3A-65F0-4270-AC92-1F35EF8E1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EE0A785-3680-4008-B415-8BD3B26D6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B5C2-284F-4699-940B-F3FB0260E6CC}" type="datetimeFigureOut">
              <a:rPr lang="en-AU" smtClean="0"/>
              <a:t>20/11/19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3DCFD24-7036-4E17-85B2-79760081F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234CA56-F8AC-4B28-A63F-3E57AFCAC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648E7-17B2-4F91-B3D1-502AB5AB5F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7336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E4EEEC-F719-4F58-B9FB-2429AB5B4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073A03D3-C9B4-4E94-88AE-160A632C5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B5C2-284F-4699-940B-F3FB0260E6CC}" type="datetimeFigureOut">
              <a:rPr lang="en-AU" smtClean="0"/>
              <a:t>20/11/19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F2EE6CE-70C7-472B-A74A-521802AA2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586F3A2-849A-4870-B14C-B321208DD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648E7-17B2-4F91-B3D1-502AB5AB5F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0028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2EB4A73-03E3-4507-9ED0-0DA368433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B5C2-284F-4699-940B-F3FB0260E6CC}" type="datetimeFigureOut">
              <a:rPr lang="en-AU" smtClean="0"/>
              <a:t>20/11/19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C838939-2C8E-4498-B9FB-5B28EAD85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D962C5B-3EF9-4F49-AAF6-5B642E526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648E7-17B2-4F91-B3D1-502AB5AB5F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73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D82EAF-6F19-4894-8BC6-2D5AC5724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F1166BC-7420-4CB9-9CD5-5E1A8AC49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2887893-6B81-46D9-8049-27B239FAF8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74D6284-7063-46CE-84BE-2022B06DC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B5C2-284F-4699-940B-F3FB0260E6CC}" type="datetimeFigureOut">
              <a:rPr lang="en-AU" smtClean="0"/>
              <a:t>20/11/19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096AC25-CE4C-481E-8F42-3A1260029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52B4CAA-8F4B-4A98-B5F1-66E0B9404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648E7-17B2-4F91-B3D1-502AB5AB5F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5384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2070D5-4E28-421D-9DF2-17EC1D0C6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FF30277-8852-42D8-B181-A423978646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8B1A128-1E3E-4EE1-81A8-2276BFAED2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507D33C-E513-4CF1-9292-4C19CBDEE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B5C2-284F-4699-940B-F3FB0260E6CC}" type="datetimeFigureOut">
              <a:rPr lang="en-AU" smtClean="0"/>
              <a:t>20/11/19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7BD45F8-587E-4927-AA73-244C46C13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CF1348B-D1CD-42C5-97F6-392851B0A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648E7-17B2-4F91-B3D1-502AB5AB5F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580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B5B609F-C0A2-4EF5-B8C5-9A2282B2B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8E72270-CC42-4188-A4B0-C31953710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259BF24-AFE9-4F26-B668-CDC0C4DE09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CB5C2-284F-4699-940B-F3FB0260E6CC}" type="datetimeFigureOut">
              <a:rPr lang="en-AU" smtClean="0"/>
              <a:t>20/11/19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90C477A-92CB-4478-A1A2-559598ADBE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FBF189-A658-412C-9A9D-99B3BF6717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648E7-17B2-4F91-B3D1-502AB5AB5F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5034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3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3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34885" y="1136695"/>
            <a:ext cx="87521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 smtClean="0">
                <a:solidFill>
                  <a:schemeClr val="bg1"/>
                </a:solidFill>
              </a:rPr>
              <a:t>ENVIRONMENTAL SURVEY OBJECTIVES</a:t>
            </a:r>
          </a:p>
          <a:p>
            <a:endParaRPr lang="en-AU" sz="2800" dirty="0">
              <a:solidFill>
                <a:schemeClr val="bg1"/>
              </a:solidFill>
            </a:endParaRPr>
          </a:p>
          <a:p>
            <a:r>
              <a:rPr lang="en-AU" sz="2800" dirty="0" smtClean="0">
                <a:solidFill>
                  <a:schemeClr val="bg1"/>
                </a:solidFill>
              </a:rPr>
              <a:t>The </a:t>
            </a:r>
            <a:r>
              <a:rPr lang="en-AU" sz="2800" dirty="0">
                <a:solidFill>
                  <a:schemeClr val="bg1"/>
                </a:solidFill>
              </a:rPr>
              <a:t>main aims of this assessment are </a:t>
            </a:r>
            <a:r>
              <a:rPr lang="en-AU" sz="2800" dirty="0" smtClean="0">
                <a:solidFill>
                  <a:schemeClr val="bg1"/>
                </a:solidFill>
              </a:rPr>
              <a:t>to:</a:t>
            </a:r>
          </a:p>
          <a:p>
            <a:endParaRPr lang="en-GB" sz="2800" dirty="0">
              <a:solidFill>
                <a:schemeClr val="bg1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AU" sz="2800" dirty="0">
                <a:solidFill>
                  <a:schemeClr val="bg1"/>
                </a:solidFill>
              </a:rPr>
              <a:t>Gain an understanding of the total area of vegetation </a:t>
            </a:r>
            <a:r>
              <a:rPr lang="en-AU" sz="2800" dirty="0" smtClean="0">
                <a:solidFill>
                  <a:schemeClr val="bg1"/>
                </a:solidFill>
              </a:rPr>
              <a:t>impacted/removed </a:t>
            </a:r>
            <a:r>
              <a:rPr lang="en-AU" sz="2800" dirty="0">
                <a:solidFill>
                  <a:schemeClr val="bg1"/>
                </a:solidFill>
              </a:rPr>
              <a:t>in the vicinity of rock-climbing sites.</a:t>
            </a:r>
            <a:endParaRPr lang="en-GB" sz="2800" dirty="0">
              <a:solidFill>
                <a:schemeClr val="bg1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AU" sz="2800" dirty="0">
                <a:solidFill>
                  <a:schemeClr val="bg1"/>
                </a:solidFill>
              </a:rPr>
              <a:t>Document the nature of other disturbances (other than vegetation removal) at rock-climbing sites. </a:t>
            </a:r>
            <a:endParaRPr lang="en-GB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7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7F5575-60AB-42CB-992F-3DEAFBC0F3B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058" y="0"/>
            <a:ext cx="96918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4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38" y="0"/>
            <a:ext cx="10058400" cy="67039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68483" y="258793"/>
            <a:ext cx="2578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</a:rPr>
              <a:t>Constructed fire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06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588" y="0"/>
            <a:ext cx="10058400" cy="670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50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3000" y="0"/>
            <a:ext cx="4570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25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3527" y="0"/>
            <a:ext cx="96889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9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D363A88-EADB-4AE2-9BD7-37E548CB383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6769" y="0"/>
            <a:ext cx="9691884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3298" y="1173193"/>
            <a:ext cx="176003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Toilet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waste and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rubbish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2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4112" y="0"/>
            <a:ext cx="457085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1143" y="0"/>
            <a:ext cx="4570857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3298" y="1173193"/>
            <a:ext cx="220695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Weeds: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b="1" dirty="0" smtClean="0">
                <a:solidFill>
                  <a:schemeClr val="bg1"/>
                </a:solidFill>
              </a:rPr>
              <a:t>Thistle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b="1" dirty="0" smtClean="0">
                <a:solidFill>
                  <a:schemeClr val="bg1"/>
                </a:solidFill>
              </a:rPr>
              <a:t>Oats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b="1" dirty="0" err="1" smtClean="0">
                <a:solidFill>
                  <a:schemeClr val="bg1"/>
                </a:solidFill>
              </a:rPr>
              <a:t>Capeweed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23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187" y="-2363638"/>
            <a:ext cx="6907473" cy="92096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3298" y="1173193"/>
            <a:ext cx="18767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Rock works</a:t>
            </a:r>
          </a:p>
          <a:p>
            <a:r>
              <a:rPr lang="en-US" sz="2800" b="1" dirty="0">
                <a:solidFill>
                  <a:schemeClr val="bg1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nd cairns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1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2516" y="0"/>
            <a:ext cx="6847713" cy="6858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93298" y="1173193"/>
            <a:ext cx="18181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Climbing 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equipment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16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0128" y="189781"/>
            <a:ext cx="8361872" cy="63868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3298" y="1173193"/>
            <a:ext cx="32031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Camping equipment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66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74665" y="578878"/>
            <a:ext cx="1024368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 smtClean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SITE SELECTION</a:t>
            </a:r>
          </a:p>
          <a:p>
            <a:endParaRPr lang="en-AU" sz="2800" dirty="0" smtClean="0">
              <a:solidFill>
                <a:schemeClr val="bg1"/>
              </a:solidFill>
              <a:latin typeface="Calibri" charset="0"/>
              <a:ea typeface="Calibri" charset="0"/>
              <a:cs typeface="Arial" charset="0"/>
            </a:endParaRPr>
          </a:p>
          <a:p>
            <a:r>
              <a:rPr lang="en-AU" sz="2800" dirty="0" smtClean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Site </a:t>
            </a:r>
            <a:r>
              <a:rPr lang="en-AU" sz="2800" dirty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selection was </a:t>
            </a:r>
            <a:r>
              <a:rPr lang="en-AU" sz="2800" dirty="0" smtClean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made in consultation with local </a:t>
            </a:r>
            <a:r>
              <a:rPr lang="en-AU" sz="2800" dirty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staff. </a:t>
            </a:r>
            <a:endParaRPr lang="en-AU" sz="2800" dirty="0" smtClean="0">
              <a:solidFill>
                <a:schemeClr val="bg1"/>
              </a:solidFill>
              <a:latin typeface="Calibri" charset="0"/>
              <a:ea typeface="Calibri" charset="0"/>
              <a:cs typeface="Arial" charset="0"/>
            </a:endParaRPr>
          </a:p>
          <a:p>
            <a:endParaRPr lang="en-AU" sz="2800" dirty="0">
              <a:solidFill>
                <a:schemeClr val="bg1"/>
              </a:solidFill>
              <a:latin typeface="Calibri" charset="0"/>
              <a:ea typeface="Calibri" charset="0"/>
              <a:cs typeface="Arial" charset="0"/>
            </a:endParaRPr>
          </a:p>
          <a:p>
            <a:r>
              <a:rPr lang="en-AU" sz="2800" dirty="0" smtClean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It </a:t>
            </a:r>
            <a:r>
              <a:rPr lang="en-AU" sz="2800" dirty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was primarily based on sites </a:t>
            </a:r>
            <a:r>
              <a:rPr lang="en-AU" sz="2800" dirty="0" smtClean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which:</a:t>
            </a:r>
          </a:p>
          <a:p>
            <a:pPr marL="457200" indent="-457200">
              <a:buFont typeface="Arial" charset="0"/>
              <a:buChar char="•"/>
            </a:pPr>
            <a:r>
              <a:rPr lang="en-AU" sz="2800" dirty="0" smtClean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offered </a:t>
            </a:r>
            <a:r>
              <a:rPr lang="en-AU" sz="2800" dirty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a wide geographic </a:t>
            </a:r>
            <a:r>
              <a:rPr lang="en-AU" sz="2800" dirty="0" smtClean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spread (across north, central and south)</a:t>
            </a:r>
          </a:p>
          <a:p>
            <a:pPr marL="457200" indent="-457200">
              <a:buFont typeface="Arial" charset="0"/>
              <a:buChar char="•"/>
            </a:pPr>
            <a:r>
              <a:rPr lang="en-AU" sz="2800" dirty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m</a:t>
            </a:r>
            <a:r>
              <a:rPr lang="en-AU" sz="2800" dirty="0" smtClean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ix of SPAs and non-SPAs</a:t>
            </a:r>
          </a:p>
          <a:p>
            <a:pPr marL="457200" indent="-457200">
              <a:buFont typeface="Arial" charset="0"/>
              <a:buChar char="•"/>
            </a:pPr>
            <a:r>
              <a:rPr lang="en-AU" sz="2800" dirty="0" smtClean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a </a:t>
            </a:r>
            <a:r>
              <a:rPr lang="en-AU" sz="2800" dirty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range of climbing types and </a:t>
            </a:r>
            <a:endParaRPr lang="en-AU" sz="2800" dirty="0" smtClean="0">
              <a:solidFill>
                <a:schemeClr val="bg1"/>
              </a:solidFill>
              <a:latin typeface="Calibri" charset="0"/>
              <a:ea typeface="Calibri" charset="0"/>
              <a:cs typeface="Aria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AU" sz="2800" dirty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d</a:t>
            </a:r>
            <a:r>
              <a:rPr lang="en-AU" sz="2800" dirty="0" smtClean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ifferent degrees </a:t>
            </a:r>
            <a:r>
              <a:rPr lang="en-AU" sz="2800" dirty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of </a:t>
            </a:r>
            <a:r>
              <a:rPr lang="en-AU" sz="2800" dirty="0" smtClean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use </a:t>
            </a:r>
          </a:p>
          <a:p>
            <a:pPr marL="457200" indent="-457200">
              <a:buFont typeface="Arial" charset="0"/>
              <a:buChar char="•"/>
            </a:pPr>
            <a:endParaRPr lang="en-AU" sz="2800" dirty="0">
              <a:solidFill>
                <a:schemeClr val="bg1"/>
              </a:solidFill>
              <a:latin typeface="Calibri" charset="0"/>
              <a:ea typeface="Calibri" charset="0"/>
              <a:cs typeface="Arial" charset="0"/>
            </a:endParaRPr>
          </a:p>
          <a:p>
            <a:r>
              <a:rPr lang="en-AU" sz="2800" dirty="0" smtClean="0">
                <a:solidFill>
                  <a:schemeClr val="bg1"/>
                </a:solidFill>
                <a:latin typeface="Calibri" charset="0"/>
                <a:ea typeface="Calibri" charset="0"/>
                <a:cs typeface="Arial" charset="0"/>
              </a:rPr>
              <a:t>The sites were also chosen based on observations of new and emerging use and predicted increases in future use based on current climbing restrictions. 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2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112" y="0"/>
            <a:ext cx="4570857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3298" y="1173193"/>
            <a:ext cx="189410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Evidence of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climbing</a:t>
            </a:r>
          </a:p>
        </p:txBody>
      </p:sp>
    </p:spTree>
    <p:extLst>
      <p:ext uri="{BB962C8B-B14F-4D97-AF65-F5344CB8AC3E}">
        <p14:creationId xmlns:p14="http://schemas.microsoft.com/office/powerpoint/2010/main" val="6377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D363A88-EADB-4AE2-9BD7-37E548CB383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7741" y="0"/>
            <a:ext cx="969188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3298" y="1173193"/>
            <a:ext cx="189410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Evidence of</a:t>
            </a:r>
          </a:p>
          <a:p>
            <a:r>
              <a:rPr lang="en-US" sz="2800" b="1" dirty="0">
                <a:solidFill>
                  <a:schemeClr val="bg1"/>
                </a:solidFill>
              </a:rPr>
              <a:t>b</a:t>
            </a:r>
            <a:r>
              <a:rPr lang="en-US" sz="2800" b="1" dirty="0" smtClean="0">
                <a:solidFill>
                  <a:schemeClr val="bg1"/>
                </a:solidFill>
              </a:rPr>
              <a:t>ouldering</a:t>
            </a:r>
          </a:p>
          <a:p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1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0825" y="0"/>
            <a:ext cx="926117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3298" y="1173193"/>
            <a:ext cx="189410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Evidence of</a:t>
            </a:r>
          </a:p>
          <a:p>
            <a:r>
              <a:rPr lang="en-US" sz="2800" b="1" dirty="0">
                <a:solidFill>
                  <a:schemeClr val="bg1"/>
                </a:solidFill>
              </a:rPr>
              <a:t>b</a:t>
            </a:r>
            <a:r>
              <a:rPr lang="en-US" sz="2800" b="1" dirty="0" smtClean="0">
                <a:solidFill>
                  <a:schemeClr val="bg1"/>
                </a:solidFill>
              </a:rPr>
              <a:t>ouldering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impacts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66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3298" y="1173193"/>
            <a:ext cx="189410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Evidence of</a:t>
            </a:r>
          </a:p>
          <a:p>
            <a:r>
              <a:rPr lang="en-US" sz="2800" b="1" dirty="0">
                <a:solidFill>
                  <a:schemeClr val="bg1"/>
                </a:solidFill>
              </a:rPr>
              <a:t>b</a:t>
            </a:r>
            <a:r>
              <a:rPr lang="en-US" sz="2800" b="1" dirty="0" smtClean="0">
                <a:solidFill>
                  <a:schemeClr val="bg1"/>
                </a:solidFill>
              </a:rPr>
              <a:t>ouldering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impacts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7741" y="759126"/>
            <a:ext cx="9760582" cy="522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8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8543" y="0"/>
            <a:ext cx="1060577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3298" y="1173193"/>
            <a:ext cx="13532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Other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impacts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37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4740" y="0"/>
            <a:ext cx="102895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3298" y="1173193"/>
            <a:ext cx="13532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Other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impacts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33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275" y="154077"/>
            <a:ext cx="10058400" cy="670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4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3625" y="0"/>
            <a:ext cx="4570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0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050" y="154077"/>
            <a:ext cx="10058400" cy="670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3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60914" y="289531"/>
            <a:ext cx="8752114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AU" sz="2800" dirty="0">
                <a:solidFill>
                  <a:schemeClr val="bg1"/>
                </a:solidFill>
              </a:rPr>
              <a:t>The main </a:t>
            </a:r>
            <a:r>
              <a:rPr lang="en-AU" sz="2800" dirty="0" smtClean="0">
                <a:solidFill>
                  <a:schemeClr val="bg1"/>
                </a:solidFill>
              </a:rPr>
              <a:t>impacts assessed were:</a:t>
            </a: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solidFill>
                  <a:schemeClr val="bg1"/>
                </a:solidFill>
              </a:rPr>
              <a:t>Vegetation clearance/loss - VL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solidFill>
                  <a:schemeClr val="bg1"/>
                </a:solidFill>
              </a:rPr>
              <a:t>Formation </a:t>
            </a:r>
            <a:r>
              <a:rPr lang="en-GB" sz="2800" dirty="0">
                <a:solidFill>
                  <a:schemeClr val="bg1"/>
                </a:solidFill>
              </a:rPr>
              <a:t>of side tracks </a:t>
            </a:r>
            <a:r>
              <a:rPr lang="en-GB" sz="2800" dirty="0" smtClean="0">
                <a:solidFill>
                  <a:schemeClr val="bg1"/>
                </a:solidFill>
              </a:rPr>
              <a:t>- </a:t>
            </a:r>
            <a:r>
              <a:rPr lang="en-GB" sz="2800" dirty="0">
                <a:solidFill>
                  <a:schemeClr val="bg1"/>
                </a:solidFill>
              </a:rPr>
              <a:t>ST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800" dirty="0" smtClean="0">
                <a:solidFill>
                  <a:schemeClr val="bg1"/>
                </a:solidFill>
              </a:rPr>
              <a:t>Evidence of constructed fires - FS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Toilet </a:t>
            </a:r>
            <a:r>
              <a:rPr lang="en-GB" sz="2800" dirty="0" smtClean="0">
                <a:solidFill>
                  <a:schemeClr val="bg1"/>
                </a:solidFill>
              </a:rPr>
              <a:t>waste </a:t>
            </a:r>
            <a:r>
              <a:rPr lang="en-GB" sz="2800" dirty="0">
                <a:solidFill>
                  <a:schemeClr val="bg1"/>
                </a:solidFill>
              </a:rPr>
              <a:t>– TW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General </a:t>
            </a:r>
            <a:r>
              <a:rPr lang="en-GB" sz="2800" dirty="0" smtClean="0">
                <a:solidFill>
                  <a:schemeClr val="bg1"/>
                </a:solidFill>
              </a:rPr>
              <a:t>rubbish </a:t>
            </a:r>
            <a:r>
              <a:rPr lang="en-GB" sz="2800" dirty="0">
                <a:solidFill>
                  <a:schemeClr val="bg1"/>
                </a:solidFill>
              </a:rPr>
              <a:t>– RU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800" dirty="0" smtClean="0">
                <a:solidFill>
                  <a:schemeClr val="bg1"/>
                </a:solidFill>
              </a:rPr>
              <a:t>Evidence </a:t>
            </a:r>
            <a:r>
              <a:rPr lang="en-GB" sz="2800" dirty="0">
                <a:solidFill>
                  <a:schemeClr val="bg1"/>
                </a:solidFill>
              </a:rPr>
              <a:t>of </a:t>
            </a:r>
            <a:r>
              <a:rPr lang="en-GB" sz="2800" dirty="0" smtClean="0">
                <a:solidFill>
                  <a:schemeClr val="bg1"/>
                </a:solidFill>
              </a:rPr>
              <a:t>cinnamon fungus </a:t>
            </a:r>
            <a:r>
              <a:rPr lang="en-GB" sz="2800" dirty="0">
                <a:solidFill>
                  <a:schemeClr val="bg1"/>
                </a:solidFill>
              </a:rPr>
              <a:t>- PC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800" dirty="0" smtClean="0">
                <a:solidFill>
                  <a:schemeClr val="bg1"/>
                </a:solidFill>
              </a:rPr>
              <a:t>Cut stump </a:t>
            </a:r>
            <a:r>
              <a:rPr lang="en-GB" sz="2800" dirty="0">
                <a:solidFill>
                  <a:schemeClr val="bg1"/>
                </a:solidFill>
              </a:rPr>
              <a:t>- CS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Weeds – WE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Rock works and cairns – CN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800" dirty="0" smtClean="0">
                <a:solidFill>
                  <a:schemeClr val="bg1"/>
                </a:solidFill>
              </a:rPr>
              <a:t>Climbing equipment </a:t>
            </a:r>
            <a:r>
              <a:rPr lang="en-GB" sz="2800" dirty="0">
                <a:solidFill>
                  <a:schemeClr val="bg1"/>
                </a:solidFill>
              </a:rPr>
              <a:t>– CE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800" dirty="0" smtClean="0">
                <a:solidFill>
                  <a:schemeClr val="bg1"/>
                </a:solidFill>
              </a:rPr>
              <a:t>Camping equipment </a:t>
            </a:r>
            <a:r>
              <a:rPr lang="en-GB" sz="2800" dirty="0">
                <a:solidFill>
                  <a:schemeClr val="bg1"/>
                </a:solidFill>
              </a:rPr>
              <a:t>– CAE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800" dirty="0" smtClean="0">
                <a:solidFill>
                  <a:schemeClr val="bg1"/>
                </a:solidFill>
              </a:rPr>
              <a:t>Evidence of climbing activity </a:t>
            </a:r>
            <a:r>
              <a:rPr lang="mr-IN" sz="2800" dirty="0" smtClean="0">
                <a:solidFill>
                  <a:schemeClr val="bg1"/>
                </a:solidFill>
              </a:rPr>
              <a:t>–</a:t>
            </a:r>
            <a:r>
              <a:rPr lang="en-GB" sz="2800" dirty="0" smtClean="0">
                <a:solidFill>
                  <a:schemeClr val="bg1"/>
                </a:solidFill>
              </a:rPr>
              <a:t> CA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Evidence of bouldering – BO</a:t>
            </a:r>
          </a:p>
          <a:p>
            <a:pPr marL="514350" lvl="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45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FA0AD9F-5BC6-4CAA-9F42-0512AEBB1E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546" y="1132886"/>
            <a:ext cx="1946978" cy="27810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647700"/>
            <a:ext cx="97282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9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2619" y="0"/>
            <a:ext cx="9142911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570857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05841" y="258793"/>
            <a:ext cx="55168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Vegetation clearance and sidetracks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67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xmlns:lc="http://schemas.openxmlformats.org/drawingml/2006/lockedCanvas" id="{92B9458E-96E4-4274-9F5A-367C4AA58F04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1724" y="1918608"/>
            <a:ext cx="8138047" cy="2824859"/>
          </a:xfrm>
          <a:prstGeom prst="rect">
            <a:avLst/>
          </a:prstGeom>
          <a:ln w="1905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xmlns:lc="http://schemas.openxmlformats.org/drawingml/2006/lockedCanvas" id="{56AEC646-5DBD-4501-9647-A873036A2D4D}"/>
              </a:ext>
            </a:extLst>
          </p:cNvPr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026"/>
          <a:stretch/>
        </p:blipFill>
        <p:spPr bwMode="auto">
          <a:xfrm>
            <a:off x="9791786" y="1918608"/>
            <a:ext cx="1613535" cy="25234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7463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18793</TotalTime>
  <Words>227</Words>
  <Application>Microsoft Macintosh PowerPoint</Application>
  <PresentationFormat>Widescreen</PresentationFormat>
  <Paragraphs>60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Calibri</vt:lpstr>
      <vt:lpstr>Calibri Light</vt:lpstr>
      <vt:lpstr>Mangal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Antos</dc:creator>
  <cp:lastModifiedBy>Mark Norman</cp:lastModifiedBy>
  <cp:revision>12</cp:revision>
  <cp:lastPrinted>2019-12-03T01:21:48Z</cp:lastPrinted>
  <dcterms:created xsi:type="dcterms:W3CDTF">2019-11-20T02:43:54Z</dcterms:created>
  <dcterms:modified xsi:type="dcterms:W3CDTF">2019-12-03T03:59:18Z</dcterms:modified>
</cp:coreProperties>
</file>